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amboard.google.com/d/1_l_16O3BCE2rq2YaukmhgcdWiePV-2tJTT39hub2R-E/edit?usp=sharin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thro-data-science.github.io/" TargetMode="External"/><Relationship Id="rId3" Type="http://schemas.openxmlformats.org/officeDocument/2006/relationships/hyperlink" Target="https://groups.google.com/u/2/g/anthro-data-scienc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1d5581a8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1d5581a8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223e2cd4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223e2cd4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d5581a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1d5581a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1d5581a8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1d5581a8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https://jamboard.google.com/d/1_l_16O3BCE2rq2YaukmhgcdWiePV-2tJTT39hub2R-E/edit?usp=sharing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1d5581a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1d5581a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website: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https://anthro-data-science.github.io/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our low-volume mailing list (and </a:t>
            </a:r>
            <a:r>
              <a:rPr lang="en"/>
              <a:t>don't</a:t>
            </a:r>
            <a:r>
              <a:rPr lang="en"/>
              <a:t> forget to check spam!): </a:t>
            </a: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https://groups.google.com/u/2/g/anthro-data-science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1d5581a8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1d5581a8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1d5581a8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1d5581a8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1d5581a8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1d5581a8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1d5581a8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1d5581a8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d5581a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1d5581a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1d5581a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1d5581a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223e2cd4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223e2cd4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9.gif"/><Relationship Id="rId7" Type="http://schemas.openxmlformats.org/officeDocument/2006/relationships/hyperlink" Target="https://doi.org/10.1126/science.aax1192" TargetMode="External"/><Relationship Id="rId8" Type="http://schemas.openxmlformats.org/officeDocument/2006/relationships/hyperlink" Target="https://doi.org/10.1126/science.aax11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60150"/>
            <a:ext cx="8520600" cy="24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Research</a:t>
            </a:r>
            <a:r>
              <a:rPr lang="en">
                <a:solidFill>
                  <a:srgbClr val="9900FF"/>
                </a:solidFill>
              </a:rPr>
              <a:t> Reproducibility</a:t>
            </a:r>
            <a:r>
              <a:rPr lang="en"/>
              <a:t> and </a:t>
            </a:r>
            <a:r>
              <a:rPr lang="en">
                <a:solidFill>
                  <a:srgbClr val="FFE599"/>
                </a:solidFill>
              </a:rPr>
              <a:t>Transparency</a:t>
            </a:r>
            <a:endParaRPr>
              <a:solidFill>
                <a:srgbClr val="FFE599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47575"/>
            <a:ext cx="85206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Ben Marwick and Delaney Glass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Anthro Data Science Working Group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7201225" y="793200"/>
            <a:ext cx="1841400" cy="4130400"/>
          </a:xfrm>
          <a:prstGeom prst="bracketPair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Data: As open as possible, as closed as necessary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1503825" y="6406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Reasons to share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379225" y="640650"/>
            <a:ext cx="3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Reasons not to share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83100" y="189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Good</a:t>
            </a:r>
            <a:endParaRPr sz="500"/>
          </a:p>
        </p:txBody>
      </p:sp>
      <p:sp>
        <p:nvSpPr>
          <p:cNvPr id="128" name="Google Shape;128;p22"/>
          <p:cNvSpPr txBox="1"/>
          <p:nvPr/>
        </p:nvSpPr>
        <p:spPr>
          <a:xfrm>
            <a:off x="83100" y="4073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Bad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035525" y="110627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Increase visibility and impact of your work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Demonstrate reproducibility of your results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Enable others to study and extend your findings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Support student learning</a:t>
            </a:r>
            <a:endParaRPr>
              <a:solidFill>
                <a:srgbClr val="ADADAD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3936275" y="110627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Y</a:t>
            </a:r>
            <a:r>
              <a:rPr lang="en">
                <a:solidFill>
                  <a:srgbClr val="ADADAD"/>
                </a:solidFill>
              </a:rPr>
              <a:t>ou don’t have permission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Personal privacy will be at risk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Sensitive locations will be at risk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Sensitive cultural information will be at risk</a:t>
            </a:r>
            <a:endParaRPr>
              <a:solidFill>
                <a:srgbClr val="ADADAD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936275" y="3265525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Too lazy to contextualize appropriately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Fearful of scooping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Fearful of missed credit or attribution</a:t>
            </a:r>
            <a:endParaRPr>
              <a:solidFill>
                <a:srgbClr val="ADADAD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●"/>
            </a:pPr>
            <a:r>
              <a:rPr lang="en">
                <a:solidFill>
                  <a:srgbClr val="ADADAD"/>
                </a:solidFill>
              </a:rPr>
              <a:t>Fear of irreproducible results &amp; shame</a:t>
            </a:r>
            <a:endParaRPr>
              <a:solidFill>
                <a:srgbClr val="ADADAD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975" y="3253850"/>
            <a:ext cx="1841501" cy="184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5846" y="1442125"/>
            <a:ext cx="150474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650" y="2515427"/>
            <a:ext cx="142113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4125" y="3489600"/>
            <a:ext cx="1368175" cy="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210850"/>
            <a:ext cx="85206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Open Method and Data Consideration for </a:t>
            </a:r>
            <a:r>
              <a:rPr lang="en">
                <a:solidFill>
                  <a:srgbClr val="FF00FF"/>
                </a:solidFill>
              </a:rPr>
              <a:t>Qualitative Research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550"/>
            <a:ext cx="85206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Conceptual replicability may be more important (a braided stream of multiple lines of evidence)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Transparency is possible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Pre-registration of study design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Posting ‘process’ documents/templates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Getting ethical approval to de-identify and post interview transcripts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Making interview/focus group guides available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465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400"/>
              <a:t>Take </a:t>
            </a:r>
            <a:r>
              <a:rPr lang="en" sz="6400">
                <a:solidFill>
                  <a:srgbClr val="00FFFF"/>
                </a:solidFill>
              </a:rPr>
              <a:t>5</a:t>
            </a:r>
            <a:r>
              <a:rPr lang="en" sz="6400"/>
              <a:t>!</a:t>
            </a:r>
            <a:endParaRPr sz="6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/>
              <a:t>30 minute discussion!</a:t>
            </a:r>
            <a:endParaRPr sz="3320"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/>
              <a:t>Head over to our Jamboard, LINK in the chat!</a:t>
            </a:r>
            <a:endParaRPr sz="3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2125"/>
            <a:ext cx="8839202" cy="4015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2399925" y="347250"/>
            <a:ext cx="463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about Ben &amp; Delaney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967850" y="1291525"/>
            <a:ext cx="27594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Archaeologist of S.E. Asia and Australia &amp; professor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Research leader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 and coding wizard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Director of Interdisciplinary Data Science Minor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75" y="1152475"/>
            <a:ext cx="1718025" cy="214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00" y="1152475"/>
            <a:ext cx="1718024" cy="229067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541775" y="1291525"/>
            <a:ext cx="26010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Biological Anthro </a:t>
            </a:r>
            <a:r>
              <a:rPr lang="en"/>
              <a:t>PhD</a:t>
            </a:r>
            <a:r>
              <a:rPr lang="en"/>
              <a:t>/ Epi MPH student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Mixed methods anthropologist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Former Data Science for Social Good Fellow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Advisor, Undergraduate Research Program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a little about</a:t>
            </a:r>
            <a:r>
              <a:rPr lang="en">
                <a:solidFill>
                  <a:srgbClr val="FF0000"/>
                </a:solidFill>
              </a:rPr>
              <a:t> YOU</a:t>
            </a:r>
            <a:r>
              <a:rPr lang="en"/>
              <a:t>!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If you’re comfortable, please unmute or type in the chat:</a:t>
            </a:r>
            <a:endParaRPr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Your name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Pronouns (optional)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Your department/profession/area of study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How familiar are you with </a:t>
            </a:r>
            <a:r>
              <a:rPr lang="en" sz="2100"/>
              <a:t>research</a:t>
            </a:r>
            <a:r>
              <a:rPr lang="en" sz="2100"/>
              <a:t> </a:t>
            </a:r>
            <a:r>
              <a:rPr lang="en" sz="2100"/>
              <a:t>reproducibility</a:t>
            </a:r>
            <a:r>
              <a:rPr lang="en" sz="2100"/>
              <a:t> and transparency?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What is your favorite thing right now? (e.g. food, music, activity, etc)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Conversation Based Workshop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</a:t>
            </a:r>
            <a:r>
              <a:rPr lang="en" sz="2100">
                <a:solidFill>
                  <a:srgbClr val="E69138"/>
                </a:solidFill>
              </a:rPr>
              <a:t> Access</a:t>
            </a:r>
            <a:endParaRPr sz="2100">
              <a:solidFill>
                <a:srgbClr val="E69138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 </a:t>
            </a:r>
            <a:r>
              <a:rPr lang="en" sz="2100">
                <a:solidFill>
                  <a:srgbClr val="76A5AF"/>
                </a:solidFill>
              </a:rPr>
              <a:t>Methods</a:t>
            </a:r>
            <a:endParaRPr sz="2100">
              <a:solidFill>
                <a:srgbClr val="76A5A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 </a:t>
            </a:r>
            <a:r>
              <a:rPr lang="en" sz="2100">
                <a:solidFill>
                  <a:srgbClr val="FF00FF"/>
                </a:solidFill>
              </a:rPr>
              <a:t>Data</a:t>
            </a:r>
            <a:endParaRPr sz="2100">
              <a:solidFill>
                <a:srgbClr val="FF00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5 minute break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Jamboard </a:t>
            </a:r>
            <a:r>
              <a:rPr lang="en" sz="2100">
                <a:solidFill>
                  <a:srgbClr val="DD7E6B"/>
                </a:solidFill>
              </a:rPr>
              <a:t>discussion</a:t>
            </a:r>
            <a:r>
              <a:rPr lang="en" sz="2100">
                <a:solidFill>
                  <a:srgbClr val="FFF2CC"/>
                </a:solidFill>
              </a:rPr>
              <a:t> </a:t>
            </a:r>
            <a:r>
              <a:rPr lang="en" sz="2100"/>
              <a:t>for last 30 minutes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Supporting </a:t>
            </a:r>
            <a:r>
              <a:rPr lang="en" sz="2100">
                <a:solidFill>
                  <a:srgbClr val="FFF2CC"/>
                </a:solidFill>
              </a:rPr>
              <a:t>undergraduate</a:t>
            </a:r>
            <a:r>
              <a:rPr lang="en" sz="2100"/>
              <a:t> </a:t>
            </a:r>
            <a:r>
              <a:rPr lang="en" sz="2100"/>
              <a:t>researchers</a:t>
            </a:r>
            <a:r>
              <a:rPr lang="en" sz="2100"/>
              <a:t> 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/>
              <a:t>Using these tools for </a:t>
            </a:r>
            <a:r>
              <a:rPr lang="en" sz="2100">
                <a:solidFill>
                  <a:srgbClr val="CFE2F3"/>
                </a:solidFill>
                <a:highlight>
                  <a:schemeClr val="lt1"/>
                </a:highlight>
              </a:rPr>
              <a:t>qualitative </a:t>
            </a:r>
            <a:r>
              <a:rPr lang="en" sz="2100"/>
              <a:t>research or fields apart from natural sciences 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en" sz="2100">
                <a:solidFill>
                  <a:srgbClr val="EAD1DC"/>
                </a:solidFill>
              </a:rPr>
              <a:t>Other topics</a:t>
            </a:r>
            <a:r>
              <a:rPr lang="en" sz="2100"/>
              <a:t> of interest to YOU!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Etiquette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FF9900"/>
                </a:solidFill>
              </a:rPr>
              <a:t>Ask questions</a:t>
            </a:r>
            <a:r>
              <a:rPr lang="en" sz="2200"/>
              <a:t> by unmuting, raising hand, or in the chat!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Engage in conversation if you’re comfortable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Respect that we are all</a:t>
            </a:r>
            <a:r>
              <a:rPr lang="en" sz="2200">
                <a:solidFill>
                  <a:srgbClr val="9900FF"/>
                </a:solidFill>
              </a:rPr>
              <a:t> learners</a:t>
            </a:r>
            <a:endParaRPr sz="2200">
              <a:solidFill>
                <a:srgbClr val="9900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There are no perfect answers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Ethics, decision making, and perspectives will </a:t>
            </a:r>
            <a:r>
              <a:rPr lang="en" sz="2200">
                <a:solidFill>
                  <a:srgbClr val="00FFFF"/>
                </a:solidFill>
              </a:rPr>
              <a:t>vary </a:t>
            </a:r>
            <a:r>
              <a:rPr lang="en" sz="2200"/>
              <a:t>by field and individually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rgbClr val="FFFF00"/>
                </a:solidFill>
              </a:rPr>
              <a:t>We treat each other as peers</a:t>
            </a:r>
            <a:r>
              <a:rPr lang="en" sz="2200"/>
              <a:t>, whether you are a student, faculty, staff, professional, and regardless of title etc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6725"/>
            <a:ext cx="486047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250" y="636725"/>
            <a:ext cx="3829750" cy="9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5">
            <a:alphaModFix/>
          </a:blip>
          <a:srcRect b="17587" l="0" r="0" t="14139"/>
          <a:stretch/>
        </p:blipFill>
        <p:spPr>
          <a:xfrm>
            <a:off x="5314250" y="2069150"/>
            <a:ext cx="3767450" cy="12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4250" y="3707950"/>
            <a:ext cx="3767449" cy="6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3350" y="3874975"/>
            <a:ext cx="830350" cy="5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2242250" y="4618750"/>
            <a:ext cx="486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https://shareyourpaper.org/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1485325" y="445025"/>
            <a:ext cx="734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Methods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1758450"/>
            <a:ext cx="8047799" cy="32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0" y="149500"/>
            <a:ext cx="3649101" cy="14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6368" y="536875"/>
            <a:ext cx="1774233" cy="11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6375" y="73300"/>
            <a:ext cx="1774225" cy="46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6655" y="772424"/>
            <a:ext cx="725435" cy="8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475" y="2571750"/>
            <a:ext cx="2281513" cy="25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25" y="2571750"/>
            <a:ext cx="1975550" cy="250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5">
            <a:alphaModFix/>
          </a:blip>
          <a:srcRect b="10730" l="0" r="0" t="0"/>
          <a:stretch/>
        </p:blipFill>
        <p:spPr>
          <a:xfrm>
            <a:off x="2215800" y="134850"/>
            <a:ext cx="2281526" cy="24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0188" y="1066800"/>
            <a:ext cx="4431411" cy="3944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150725" y="152400"/>
            <a:ext cx="2039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66"/>
                </a:solidFill>
              </a:rPr>
              <a:t>Stephens, L., Fuller, D., Boivin, N., Rick, T., Gauthier, N., Kay, A., Marwick, B,… Ellis, E. (2019). Archaeological assessment reveals Earth’s early transformation through land use. </a:t>
            </a:r>
            <a:r>
              <a:rPr i="1" lang="en" sz="1100">
                <a:solidFill>
                  <a:srgbClr val="FFFF66"/>
                </a:solidFill>
              </a:rPr>
              <a:t>Science</a:t>
            </a:r>
            <a:r>
              <a:rPr lang="en" sz="1100">
                <a:solidFill>
                  <a:srgbClr val="FFFF66"/>
                </a:solidFill>
              </a:rPr>
              <a:t>, </a:t>
            </a:r>
            <a:r>
              <a:rPr i="1" lang="en" sz="1100">
                <a:solidFill>
                  <a:srgbClr val="FFFF66"/>
                </a:solidFill>
              </a:rPr>
              <a:t>365</a:t>
            </a:r>
            <a:r>
              <a:rPr lang="en" sz="1100">
                <a:solidFill>
                  <a:srgbClr val="FFFF66"/>
                </a:solidFill>
              </a:rPr>
              <a:t>(6456), 897–902.</a:t>
            </a:r>
            <a:r>
              <a:rPr lang="en" sz="1100">
                <a:solidFill>
                  <a:srgbClr val="FFFF66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https://doi.org/10.1126/science.aax1192</a:t>
            </a:r>
            <a:endParaRPr sz="1100" u="sng">
              <a:solidFill>
                <a:schemeClr val="hlink"/>
              </a:solidFill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4268500" y="140225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Methods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